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2967E684-DE00-4CCD-895B-DA816AE73758}">
          <p14:sldIdLst>
            <p14:sldId id="256"/>
            <p14:sldId id="257"/>
            <p14:sldId id="258"/>
            <p14:sldId id="259"/>
            <p14:sldId id="260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title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broj internet korisnika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Kina</c:v>
                </c:pt>
                <c:pt idx="1">
                  <c:v>US</c:v>
                </c:pt>
                <c:pt idx="2">
                  <c:v>Japan</c:v>
                </c:pt>
                <c:pt idx="3">
                  <c:v>Brazil</c:v>
                </c:pt>
                <c:pt idx="4">
                  <c:v>Nemačka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300</c:v>
                </c:pt>
                <c:pt idx="1">
                  <c:v>230</c:v>
                </c:pt>
                <c:pt idx="2">
                  <c:v>100</c:v>
                </c:pt>
                <c:pt idx="3">
                  <c:v>80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2880"/>
        <c:axId val="16843904"/>
        <c:axId val="0"/>
      </c:bar3DChart>
      <c:catAx>
        <c:axId val="16362880"/>
        <c:scaling>
          <c:orientation val="minMax"/>
        </c:scaling>
        <c:delete val="0"/>
        <c:axPos val="b"/>
        <c:majorTickMark val="out"/>
        <c:minorTickMark val="none"/>
        <c:tickLblPos val="nextTo"/>
        <c:crossAx val="16843904"/>
        <c:crosses val="autoZero"/>
        <c:auto val="1"/>
        <c:lblAlgn val="ctr"/>
        <c:lblOffset val="100"/>
        <c:noMultiLvlLbl val="0"/>
      </c:catAx>
      <c:valAx>
        <c:axId val="16843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362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C7907E-07FB-4CAA-8A3F-48F6F1990CE5}" type="datetimeFigureOut">
              <a:rPr lang="sr-Latn-CS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C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C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C3AF5C-1F14-4FC0-8131-B5418032F3F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724739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12CB6D-38BA-45F8-B709-67E9D2608C6B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132F13-8138-4FAB-824F-648A69DAF672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8740D6-E672-4EE7-B41A-CA9C8AE44A63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2F9453-9E15-4877-9ADB-4FDD601B0618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r-Latn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84B1C5-0CCB-4D5B-8F27-7618D455096F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30F0D-843F-4F66-8B1B-340003AAAC5F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2C835C-AAB0-402D-9CBC-A1B0E7B72876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0408AF-23C8-4C50-9C63-DA0DA9D972C6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837A4-350D-481C-9C1C-3D678EADE744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4010A-CFE6-4087-B97A-C85347D441CE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3E58D-0BE2-4F59-B1F8-23A8008B70E0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4561D-92D2-45B6-8EA6-8E6B70BCBA6E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268087-2DD0-4798-B1C2-A1AECF1B6113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73B75-1ADE-412B-AC98-DFFCCEE6F6A1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558C4A-E6F2-4BF6-8A55-708E6E01EBD2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0634E-8CAE-4398-AC46-BBF9558A59B9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FDF1F4-FAEC-49ED-9BE8-54F9BF607301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96BE5-E796-4EEE-A6C7-694751E1A573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4A5653-829D-4CDD-A94F-62680E2ED7C9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7436CA-EE7C-4351-B759-33A9A75DA4A0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52E4B2-702D-41DB-815B-E775CA5BEEC1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517C5-D007-4552-B69E-43B55C5E9DBB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C444F1-76B3-4360-BC8D-37FDE2B31F9A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13967F-FFAF-47AF-A6D4-EC89A241C4D0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3CC39-FD6A-428F-83DA-29604DA52962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85A43-9AA5-489B-AA21-59EC7E3A1949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6DD769D-8FF5-4074-83A0-FD62E3356EDF}" type="datetimeFigureOut">
              <a:rPr lang="sr-Latn-CS" smtClean="0"/>
              <a:pPr>
                <a:defRPr/>
              </a:pPr>
              <a:t>13.12.2011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FFF978-6444-4982-8F9D-C066A7E25629}" type="slidenum">
              <a:rPr lang="sr-Latn-CS" smtClean="0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sr-el/%D0%98%D0%BD%D1%82%D0%B5%D1%80%D0%BD%D0%B5%D1%8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Elektronsko poslovanje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ime i prezime 12345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definicija E-poslovanja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vi-VN" b="1" smtClean="0"/>
              <a:t>Elektronsko poslovanje</a:t>
            </a:r>
            <a:r>
              <a:rPr lang="vi-VN" smtClean="0"/>
              <a:t> (en: </a:t>
            </a:r>
            <a:r>
              <a:rPr lang="vi-VN" i="1" smtClean="0"/>
              <a:t>E-business</a:t>
            </a:r>
            <a:r>
              <a:rPr lang="vi-VN" smtClean="0"/>
              <a:t>) jeste vođenje poslova na </a:t>
            </a:r>
            <a:r>
              <a:rPr lang="vi-VN" smtClean="0">
                <a:hlinkClick r:id="rId3" tooltip="Internet"/>
              </a:rPr>
              <a:t>Internetu</a:t>
            </a:r>
            <a:r>
              <a:rPr lang="vi-VN" smtClean="0"/>
              <a:t>, što ne podrazumeva samo kupovinu i prodaju, već organizaciju poslovanja firme u mrežnom okruženju, organizovanje poslovne komunikacije prema klijentima i brigu o klijentima.</a:t>
            </a:r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Šta predstavlja e-poslovanje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b="1" smtClean="0"/>
              <a:t>Elektronsko poslovanje predstavlja poslovnu transformaciju zasnovanu na:</a:t>
            </a:r>
            <a:endParaRPr lang="sr-Latn-CS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udruživanju preduzeća (integracija)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procesu saradnje (kolaboracija)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globalnom mrežnom povezivanju korišćenjem Interneta kao medija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Najvažniji procesi e-poslovanja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vi-VN" b="1" smtClean="0"/>
              <a:t>Među najvažnijim procesima e-poslovanja se ističu:</a:t>
            </a:r>
            <a:endParaRPr lang="vi-VN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vi-VN" smtClean="0"/>
              <a:t>prikupljanje podataka i informacija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vi-VN" smtClean="0"/>
              <a:t>marketing (4P – marketing miks): promocija, podrška kupcima, uvođenje novog proizvoda,...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vi-VN" smtClean="0"/>
              <a:t>onlajn prodaja (proizvoda i usluga)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vi-VN" smtClean="0"/>
              <a:t>komunikacija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Internet korisnici (1)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288" y="2349500"/>
          <a:ext cx="8291511" cy="3962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96"/>
                <a:gridCol w="4437178"/>
                <a:gridCol w="2763837"/>
              </a:tblGrid>
              <a:tr h="578908">
                <a:tc>
                  <a:txBody>
                    <a:bodyPr/>
                    <a:lstStyle/>
                    <a:p>
                      <a:r>
                        <a:rPr lang="sr-Latn-CS" sz="3200" smtClean="0"/>
                        <a:t>Rang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Zemlja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Broj korisnika</a:t>
                      </a:r>
                      <a:endParaRPr lang="sr-Latn-CS" sz="3200"/>
                    </a:p>
                  </a:txBody>
                  <a:tcPr marL="91443" marR="91443" marT="45703" marB="45703"/>
                </a:tc>
              </a:tr>
              <a:tr h="57890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sr-Latn-CS" sz="3200" smtClean="0"/>
                        <a:t>1.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Kina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CS" sz="3200" smtClean="0"/>
                        <a:t>298000</a:t>
                      </a:r>
                      <a:endParaRPr lang="sr-Latn-CS" sz="3200"/>
                    </a:p>
                  </a:txBody>
                  <a:tcPr marL="91443" marR="91443" marT="45703" marB="45703"/>
                </a:tc>
              </a:tr>
              <a:tr h="57890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sr-Latn-CS" sz="3200" smtClean="0"/>
                        <a:t>2.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USA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CS" sz="3200" smtClean="0"/>
                        <a:t>230630</a:t>
                      </a:r>
                      <a:endParaRPr lang="sr-Latn-CS" sz="3200"/>
                    </a:p>
                  </a:txBody>
                  <a:tcPr marL="91443" marR="91443" marT="45703" marB="45703"/>
                </a:tc>
              </a:tr>
              <a:tr h="57890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sr-Latn-CS" sz="3200" smtClean="0"/>
                        <a:t>3.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Japan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CS" sz="3200" smtClean="0"/>
                        <a:t>95979</a:t>
                      </a:r>
                      <a:endParaRPr lang="sr-Latn-CS" sz="3200"/>
                    </a:p>
                  </a:txBody>
                  <a:tcPr marL="91443" marR="91443" marT="45703" marB="45703"/>
                </a:tc>
              </a:tr>
              <a:tr h="57890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sr-Latn-CS" sz="3200" smtClean="0"/>
                        <a:t>4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Brazil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CS" sz="3200" smtClean="0"/>
                        <a:t>72028</a:t>
                      </a:r>
                      <a:endParaRPr lang="sr-Latn-CS" sz="3200"/>
                    </a:p>
                  </a:txBody>
                  <a:tcPr marL="91443" marR="91443" marT="45703" marB="45703"/>
                </a:tc>
              </a:tr>
              <a:tr h="57890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sr-Latn-CS" sz="3200" smtClean="0"/>
                        <a:t>5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r>
                        <a:rPr lang="sr-Latn-CS" sz="3200" smtClean="0"/>
                        <a:t>nemačka</a:t>
                      </a:r>
                      <a:endParaRPr lang="sr-Latn-CS" sz="3200"/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3200" smtClean="0"/>
                        <a:t>61973</a:t>
                      </a:r>
                    </a:p>
                  </a:txBody>
                  <a:tcPr marL="91443" marR="91443" marT="45703" marB="4570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Internet korisnici (2)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5251088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463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Formula</a:t>
            </a: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35896" y="2962656"/>
                <a:ext cx="1665584" cy="1477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r-Latn-CS" sz="32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sr-Latn-CS" sz="32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sr-Latn-CS" sz="3200" b="0" i="1" smtClean="0">
                              <a:latin typeface="Cambria Math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r-Latn-CS" sz="3200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sr-Latn-CS" sz="32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sr-Latn-CS" sz="3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sr-Latn-CS" sz="32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sr-Latn-CS" sz="3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962656"/>
                <a:ext cx="1665584" cy="14770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245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62</TotalTime>
  <Words>135</Words>
  <Application>Microsoft Office PowerPoint</Application>
  <PresentationFormat>On-screen Show (4:3)</PresentationFormat>
  <Paragraphs>42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Clarity</vt:lpstr>
      <vt:lpstr>Elektronsko poslovanje</vt:lpstr>
      <vt:lpstr>definicija E-poslovanja</vt:lpstr>
      <vt:lpstr>Šta predstavlja e-poslovanje</vt:lpstr>
      <vt:lpstr>Najvažniji procesi e-poslovanja</vt:lpstr>
      <vt:lpstr>Internet korisnici (1)</vt:lpstr>
      <vt:lpstr>Internet korisnici (2)</vt:lpstr>
      <vt:lpstr>Formula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Elektronsko poslovanje</dc:title>
  <dc:creator>Owner</dc:creator>
  <cp:lastModifiedBy>Owner</cp:lastModifiedBy>
  <cp:revision>9</cp:revision>
  <dcterms:created xsi:type="dcterms:W3CDTF">2010-11-01T10:30:15Z</dcterms:created>
  <dcterms:modified xsi:type="dcterms:W3CDTF">2011-12-13T10:10:49Z</dcterms:modified>
</cp:coreProperties>
</file>